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769ea9d8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69ea9d8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769ea9d8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769ea9d8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769ea9d8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769ea9d8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769ea9d8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769ea9d8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75fe1bc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75fe1bc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75fe1bc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75fe1bc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769ea9d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769ea9d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769ea9d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769ea9d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769ea9d8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769ea9d8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1947" l="0" r="0" t="11954"/>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52042" y="719981"/>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7950" y="9179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1526827" y="2348225"/>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11947" l="0" r="0" t="11954"/>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675981"/>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625" y="909975"/>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1426025" y="2348425"/>
            <a:ext cx="6991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med">
        <p14:gallery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10.xml"/><Relationship Id="rId5" Type="http://schemas.openxmlformats.org/officeDocument/2006/relationships/slide" Target="/ppt/slides/slide12.xml"/><Relationship Id="rId6" Type="http://schemas.openxmlformats.org/officeDocument/2006/relationships/slide" Target="/ppt/slides/slide8.xml"/><Relationship Id="rId7"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slide" Target="/ppt/slid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slide" Target="/ppt/slid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424775" y="754650"/>
            <a:ext cx="8269200" cy="9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Analsis </a:t>
            </a:r>
            <a:r>
              <a:rPr lang="en-GB" sz="4800">
                <a:solidFill>
                  <a:schemeClr val="dk1"/>
                </a:solidFill>
              </a:rPr>
              <a:t>Kandungan Polutan</a:t>
            </a:r>
            <a:r>
              <a:rPr lang="en-GB" sz="4800">
                <a:solidFill>
                  <a:schemeClr val="lt1"/>
                </a:solidFill>
              </a:rPr>
              <a:t> di </a:t>
            </a:r>
            <a:r>
              <a:rPr lang="en-GB" sz="4800">
                <a:solidFill>
                  <a:schemeClr val="accent3"/>
                </a:solidFill>
              </a:rPr>
              <a:t>Seoul, Korea Selatan</a:t>
            </a:r>
            <a:endParaRPr>
              <a:solidFill>
                <a:schemeClr val="accent3"/>
              </a:solidFill>
            </a:endParaRPr>
          </a:p>
        </p:txBody>
      </p:sp>
      <p:sp>
        <p:nvSpPr>
          <p:cNvPr id="177" name="Google Shape;177;p18"/>
          <p:cNvSpPr txBox="1"/>
          <p:nvPr>
            <p:ph idx="1" type="subTitle"/>
          </p:nvPr>
        </p:nvSpPr>
        <p:spPr>
          <a:xfrm>
            <a:off x="7377575" y="1826250"/>
            <a:ext cx="13164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2"/>
                </a:solidFill>
              </a:rPr>
              <a:t>2017 - 2019</a:t>
            </a:r>
            <a:r>
              <a:rPr b="1" lang="en-GB" sz="1400"/>
              <a:t>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1122125" y="714400"/>
            <a:ext cx="7793700" cy="5403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03 </a:t>
            </a:r>
            <a:r>
              <a:rPr lang="en-GB" sz="1400">
                <a:solidFill>
                  <a:schemeClr val="accent3"/>
                </a:solidFill>
                <a:latin typeface="Lato"/>
                <a:ea typeface="Lato"/>
                <a:cs typeface="Lato"/>
                <a:sym typeface="Lato"/>
              </a:rPr>
              <a:t>Bubbleplot</a:t>
            </a:r>
            <a:r>
              <a:rPr b="0" lang="en-GB" sz="1400">
                <a:solidFill>
                  <a:schemeClr val="accent1"/>
                </a:solidFill>
                <a:latin typeface="Lato"/>
                <a:ea typeface="Lato"/>
                <a:cs typeface="Lato"/>
                <a:sym typeface="Lato"/>
              </a:rPr>
              <a:t> untuk menunjukkan</a:t>
            </a:r>
            <a:r>
              <a:rPr b="0" lang="en-GB" sz="1400">
                <a:solidFill>
                  <a:schemeClr val="dk1"/>
                </a:solidFill>
                <a:latin typeface="Lato"/>
                <a:ea typeface="Lato"/>
                <a:cs typeface="Lato"/>
                <a:sym typeface="Lato"/>
              </a:rPr>
              <a:t> Korelasi CO dengan O3</a:t>
            </a:r>
            <a:endParaRPr sz="2700">
              <a:solidFill>
                <a:schemeClr val="dk1"/>
              </a:solidFill>
              <a:latin typeface="Lato"/>
              <a:ea typeface="Lato"/>
              <a:cs typeface="Lato"/>
              <a:sym typeface="Lato"/>
            </a:endParaRPr>
          </a:p>
        </p:txBody>
      </p:sp>
      <p:pic>
        <p:nvPicPr>
          <p:cNvPr id="253" name="Google Shape;253;p27"/>
          <p:cNvPicPr preferRelativeResize="0"/>
          <p:nvPr/>
        </p:nvPicPr>
        <p:blipFill rotWithShape="1">
          <a:blip r:embed="rId3">
            <a:alphaModFix/>
          </a:blip>
          <a:srcRect b="0" l="1076" r="1076" t="0"/>
          <a:stretch/>
        </p:blipFill>
        <p:spPr>
          <a:xfrm>
            <a:off x="888700" y="1254700"/>
            <a:ext cx="8157006" cy="3888799"/>
          </a:xfrm>
          <a:prstGeom prst="rect">
            <a:avLst/>
          </a:prstGeom>
          <a:noFill/>
          <a:ln>
            <a:noFill/>
          </a:ln>
        </p:spPr>
      </p:pic>
      <p:sp>
        <p:nvSpPr>
          <p:cNvPr id="254" name="Google Shape;254;p27">
            <a:hlinkClick action="ppaction://hlinksldjump" r:id="rId4"/>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a:hlinkClick action="ppaction://hlinkshowjump?jump=nextslide"/>
          </p:cNvPr>
          <p:cNvSpPr/>
          <p:nvPr/>
        </p:nvSpPr>
        <p:spPr>
          <a:xfrm>
            <a:off x="8579775" y="152975"/>
            <a:ext cx="363900" cy="187200"/>
          </a:xfrm>
          <a:prstGeom prst="homePlate">
            <a:avLst>
              <a:gd fmla="val 59334" name="adj"/>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1070600" y="1808900"/>
            <a:ext cx="7491900" cy="271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Pada Plot diatas ditunjukkan bahwa data mengumpul pada suatu area dan memiliki hubungan linear negatif, maka kenaikan satu variabel menyebabkan penurunan nilai dari variabel lainnya. Begitu juga sebaliknya, semakin kecil nilai suatu variabel, semakin besar nilai variabel lainnya. Hubungan antara kedua variabel dalam kasus ini adalah berbalik arah. Terdapat dua data outlier pada tahun 2018.</a:t>
            </a:r>
            <a:endParaRPr/>
          </a:p>
          <a:p>
            <a:pPr indent="0" lvl="0" marL="0" rtl="0" algn="just">
              <a:spcBef>
                <a:spcPts val="1600"/>
              </a:spcBef>
              <a:spcAft>
                <a:spcPts val="1600"/>
              </a:spcAft>
              <a:buNone/>
            </a:pPr>
            <a:r>
              <a:rPr lang="en-GB"/>
              <a:t>Berdasarkan hasil korelasi karbon monoksida (CO) dengan ozon (O</a:t>
            </a:r>
            <a:r>
              <a:rPr baseline="-25000" lang="en-GB" sz="1100">
                <a:solidFill>
                  <a:srgbClr val="000000"/>
                </a:solidFill>
                <a:latin typeface="Arial"/>
                <a:ea typeface="Arial"/>
                <a:cs typeface="Arial"/>
                <a:sym typeface="Arial"/>
              </a:rPr>
              <a:t>3</a:t>
            </a:r>
            <a:r>
              <a:rPr lang="en-GB"/>
              <a:t>) dapat mendukung statement bahwa karbon monoksida merupakan polutan yang terbentuk dari reaksi freon (CFC) yang atom C-nya reaktif terhadap atom O. Dalam hal ini, atom C pecahan dari freon akan mengikat O dari ozon yang mangakibatkan timbulnya karbon monoksida dan ozon akan menjadi O</a:t>
            </a:r>
            <a:r>
              <a:rPr baseline="-25000" lang="en-GB" sz="1100">
                <a:solidFill>
                  <a:srgbClr val="000000"/>
                </a:solidFill>
                <a:latin typeface="Arial"/>
                <a:ea typeface="Arial"/>
                <a:cs typeface="Arial"/>
                <a:sym typeface="Arial"/>
              </a:rPr>
              <a:t>2</a:t>
            </a:r>
            <a:r>
              <a:rPr lang="en-GB"/>
              <a:t>.</a:t>
            </a:r>
            <a:r>
              <a:rPr lang="en-GB"/>
              <a:t> Ditambah lagi ketika karbon monoksida terbentuk, maka mereka akan menarik oksigen dari O2 dan membentuk karbon monoksida (CO</a:t>
            </a:r>
            <a:r>
              <a:rPr baseline="-25000" lang="en-GB" sz="1100">
                <a:solidFill>
                  <a:srgbClr val="000000"/>
                </a:solidFill>
                <a:latin typeface="Arial"/>
                <a:ea typeface="Arial"/>
                <a:cs typeface="Arial"/>
                <a:sym typeface="Arial"/>
              </a:rPr>
              <a:t>2</a:t>
            </a:r>
            <a:r>
              <a:rPr lang="en-GB"/>
              <a:t>).</a:t>
            </a:r>
            <a:r>
              <a:rPr lang="en-GB"/>
              <a:t> Oleh karena itu, ozon sebagai pelindung bumi dari sinar ultaviolet menjadi rusak, sementara CO2 memiliki efek rumah kaca yang dapat menahan panas bumi, dengan demikian bumi akan semakin panas.</a:t>
            </a:r>
            <a:endParaRPr/>
          </a:p>
        </p:txBody>
      </p:sp>
      <p:sp>
        <p:nvSpPr>
          <p:cNvPr id="261" name="Google Shape;261;p28"/>
          <p:cNvSpPr txBox="1"/>
          <p:nvPr>
            <p:ph type="title"/>
          </p:nvPr>
        </p:nvSpPr>
        <p:spPr>
          <a:xfrm>
            <a:off x="1122125" y="714400"/>
            <a:ext cx="7793700" cy="5403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03 </a:t>
            </a:r>
            <a:r>
              <a:rPr lang="en-GB" sz="1400">
                <a:solidFill>
                  <a:schemeClr val="accent3"/>
                </a:solidFill>
                <a:latin typeface="Lato"/>
                <a:ea typeface="Lato"/>
                <a:cs typeface="Lato"/>
                <a:sym typeface="Lato"/>
              </a:rPr>
              <a:t>Bubble</a:t>
            </a:r>
            <a:r>
              <a:rPr lang="en-GB" sz="1400">
                <a:solidFill>
                  <a:schemeClr val="accent3"/>
                </a:solidFill>
                <a:latin typeface="Lato"/>
                <a:ea typeface="Lato"/>
                <a:cs typeface="Lato"/>
                <a:sym typeface="Lato"/>
              </a:rPr>
              <a:t>plot</a:t>
            </a:r>
            <a:r>
              <a:rPr b="0" lang="en-GB" sz="1400">
                <a:solidFill>
                  <a:schemeClr val="accent1"/>
                </a:solidFill>
                <a:latin typeface="Lato"/>
                <a:ea typeface="Lato"/>
                <a:cs typeface="Lato"/>
                <a:sym typeface="Lato"/>
              </a:rPr>
              <a:t> untuk menunjukkan</a:t>
            </a:r>
            <a:r>
              <a:rPr b="0" lang="en-GB" sz="1400">
                <a:solidFill>
                  <a:schemeClr val="dk1"/>
                </a:solidFill>
                <a:latin typeface="Lato"/>
                <a:ea typeface="Lato"/>
                <a:cs typeface="Lato"/>
                <a:sym typeface="Lato"/>
              </a:rPr>
              <a:t> Korelasi CO dengan O3</a:t>
            </a:r>
            <a:endParaRPr sz="2700">
              <a:solidFill>
                <a:schemeClr val="dk1"/>
              </a:solidFill>
              <a:latin typeface="Lato"/>
              <a:ea typeface="Lato"/>
              <a:cs typeface="Lato"/>
              <a:sym typeface="Lato"/>
            </a:endParaRPr>
          </a:p>
        </p:txBody>
      </p:sp>
      <p:sp>
        <p:nvSpPr>
          <p:cNvPr id="262" name="Google Shape;262;p28">
            <a:hlinkClick action="ppaction://hlinksldjump" r:id="rId3"/>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1122125" y="714400"/>
            <a:ext cx="7793700" cy="5403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04 </a:t>
            </a:r>
            <a:r>
              <a:rPr lang="en-GB" sz="1400">
                <a:solidFill>
                  <a:schemeClr val="dk1"/>
                </a:solidFill>
                <a:latin typeface="Lato"/>
                <a:ea typeface="Lato"/>
                <a:cs typeface="Lato"/>
                <a:sym typeface="Lato"/>
              </a:rPr>
              <a:t>Bubble</a:t>
            </a:r>
            <a:r>
              <a:rPr lang="en-GB" sz="1400">
                <a:solidFill>
                  <a:schemeClr val="dk1"/>
                </a:solidFill>
                <a:latin typeface="Lato"/>
                <a:ea typeface="Lato"/>
                <a:cs typeface="Lato"/>
                <a:sym typeface="Lato"/>
              </a:rPr>
              <a:t>plot</a:t>
            </a:r>
            <a:r>
              <a:rPr b="0" lang="en-GB" sz="1400">
                <a:solidFill>
                  <a:schemeClr val="accent1"/>
                </a:solidFill>
                <a:latin typeface="Lato"/>
                <a:ea typeface="Lato"/>
                <a:cs typeface="Lato"/>
                <a:sym typeface="Lato"/>
              </a:rPr>
              <a:t> untuk menunjukkan</a:t>
            </a:r>
            <a:r>
              <a:rPr b="0" lang="en-GB" sz="1400">
                <a:solidFill>
                  <a:schemeClr val="dk1"/>
                </a:solidFill>
                <a:latin typeface="Lato"/>
                <a:ea typeface="Lato"/>
                <a:cs typeface="Lato"/>
                <a:sym typeface="Lato"/>
              </a:rPr>
              <a:t> </a:t>
            </a:r>
            <a:r>
              <a:rPr lang="en-GB" sz="1400">
                <a:solidFill>
                  <a:schemeClr val="accent3"/>
                </a:solidFill>
                <a:latin typeface="Lato"/>
                <a:ea typeface="Lato"/>
                <a:cs typeface="Lato"/>
                <a:sym typeface="Lato"/>
              </a:rPr>
              <a:t>Korelasi </a:t>
            </a:r>
            <a:r>
              <a:rPr lang="en-GB" sz="1400">
                <a:solidFill>
                  <a:schemeClr val="accent3"/>
                </a:solidFill>
                <a:latin typeface="Lato"/>
                <a:ea typeface="Lato"/>
                <a:cs typeface="Lato"/>
                <a:sym typeface="Lato"/>
              </a:rPr>
              <a:t>SO2 dengan NO2</a:t>
            </a:r>
            <a:endParaRPr sz="2700">
              <a:solidFill>
                <a:schemeClr val="accent3"/>
              </a:solidFill>
              <a:latin typeface="Lato"/>
              <a:ea typeface="Lato"/>
              <a:cs typeface="Lato"/>
              <a:sym typeface="Lato"/>
            </a:endParaRPr>
          </a:p>
        </p:txBody>
      </p:sp>
      <p:pic>
        <p:nvPicPr>
          <p:cNvPr id="268" name="Google Shape;268;p29"/>
          <p:cNvPicPr preferRelativeResize="0"/>
          <p:nvPr/>
        </p:nvPicPr>
        <p:blipFill rotWithShape="1">
          <a:blip r:embed="rId3">
            <a:alphaModFix/>
          </a:blip>
          <a:srcRect b="0" l="495" r="504" t="0"/>
          <a:stretch/>
        </p:blipFill>
        <p:spPr>
          <a:xfrm>
            <a:off x="861851" y="1254700"/>
            <a:ext cx="8252989" cy="3888800"/>
          </a:xfrm>
          <a:prstGeom prst="rect">
            <a:avLst/>
          </a:prstGeom>
          <a:noFill/>
          <a:ln>
            <a:noFill/>
          </a:ln>
        </p:spPr>
      </p:pic>
      <p:sp>
        <p:nvSpPr>
          <p:cNvPr id="269" name="Google Shape;269;p29">
            <a:hlinkClick action="ppaction://hlinksldjump" r:id="rId4"/>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a:hlinkClick action="ppaction://hlinkshowjump?jump=nextslide"/>
          </p:cNvPr>
          <p:cNvSpPr/>
          <p:nvPr/>
        </p:nvSpPr>
        <p:spPr>
          <a:xfrm>
            <a:off x="8579775" y="152975"/>
            <a:ext cx="363900" cy="187200"/>
          </a:xfrm>
          <a:prstGeom prst="homePlate">
            <a:avLst>
              <a:gd fmla="val 59334" name="adj"/>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0"/>
          <p:cNvSpPr txBox="1"/>
          <p:nvPr>
            <p:ph idx="1" type="body"/>
          </p:nvPr>
        </p:nvSpPr>
        <p:spPr>
          <a:xfrm>
            <a:off x="1122125" y="1656500"/>
            <a:ext cx="7440300" cy="204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t>Pada Plot diatas ditunjukkan bahwa data mengumpul pada suatu area dan memiliki hubungan linear positif, maka kenaikan satu variabel menyebabkan penambahan nilai pada variabel lainnya. Atau sebaliknya, semakin kecil nilai suatu variabel, nilai variabel lainnya juga akan ikut turun. Bisa dikatakan juga, korelasi ini merupakan hubungan yang searah. Terdapat dua data outlier pada tahun 2018.</a:t>
            </a:r>
            <a:endParaRPr sz="1400"/>
          </a:p>
          <a:p>
            <a:pPr indent="0" lvl="0" marL="0" rtl="0" algn="just">
              <a:spcBef>
                <a:spcPts val="1600"/>
              </a:spcBef>
              <a:spcAft>
                <a:spcPts val="1600"/>
              </a:spcAft>
              <a:buNone/>
            </a:pPr>
            <a:r>
              <a:rPr lang="en-GB" sz="1400"/>
              <a:t>Fenomena hujan asam disebabkan oleh pencemaran udara yang bisa dipicu oleh aktivitas manusia maupun alam. Sulfur dioksida (SO2) dan nitrogen dioksida (NOx) merupakan senyawa kimia utama yang menyebabkan terbentuknya hujan asam. Berdasarkan hasil korelasi SO2 dengan NO2 dapat mendukung statement bahwa polutan SO2 dan NO2 dapat menyebabkan terjadinya hujan asam.</a:t>
            </a:r>
            <a:endParaRPr sz="1400"/>
          </a:p>
        </p:txBody>
      </p:sp>
      <p:sp>
        <p:nvSpPr>
          <p:cNvPr id="276" name="Google Shape;276;p30"/>
          <p:cNvSpPr txBox="1"/>
          <p:nvPr>
            <p:ph type="title"/>
          </p:nvPr>
        </p:nvSpPr>
        <p:spPr>
          <a:xfrm>
            <a:off x="1122125" y="714400"/>
            <a:ext cx="7793700" cy="5403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04 </a:t>
            </a:r>
            <a:r>
              <a:rPr lang="en-GB" sz="1400">
                <a:solidFill>
                  <a:schemeClr val="dk1"/>
                </a:solidFill>
                <a:latin typeface="Lato"/>
                <a:ea typeface="Lato"/>
                <a:cs typeface="Lato"/>
                <a:sym typeface="Lato"/>
              </a:rPr>
              <a:t>Bubble</a:t>
            </a:r>
            <a:r>
              <a:rPr lang="en-GB" sz="1400">
                <a:solidFill>
                  <a:schemeClr val="dk1"/>
                </a:solidFill>
                <a:latin typeface="Lato"/>
                <a:ea typeface="Lato"/>
                <a:cs typeface="Lato"/>
                <a:sym typeface="Lato"/>
              </a:rPr>
              <a:t>plot</a:t>
            </a:r>
            <a:r>
              <a:rPr b="0" lang="en-GB" sz="1400">
                <a:solidFill>
                  <a:schemeClr val="accent1"/>
                </a:solidFill>
                <a:latin typeface="Lato"/>
                <a:ea typeface="Lato"/>
                <a:cs typeface="Lato"/>
                <a:sym typeface="Lato"/>
              </a:rPr>
              <a:t> untuk menunjukkan</a:t>
            </a:r>
            <a:r>
              <a:rPr b="0" lang="en-GB" sz="1400">
                <a:solidFill>
                  <a:schemeClr val="dk1"/>
                </a:solidFill>
                <a:latin typeface="Lato"/>
                <a:ea typeface="Lato"/>
                <a:cs typeface="Lato"/>
                <a:sym typeface="Lato"/>
              </a:rPr>
              <a:t> </a:t>
            </a:r>
            <a:r>
              <a:rPr lang="en-GB" sz="1400">
                <a:solidFill>
                  <a:schemeClr val="accent3"/>
                </a:solidFill>
                <a:latin typeface="Lato"/>
                <a:ea typeface="Lato"/>
                <a:cs typeface="Lato"/>
                <a:sym typeface="Lato"/>
              </a:rPr>
              <a:t>Korelasi SO2 dengan NO2</a:t>
            </a:r>
            <a:endParaRPr sz="2700">
              <a:solidFill>
                <a:schemeClr val="accent3"/>
              </a:solidFill>
              <a:latin typeface="Lato"/>
              <a:ea typeface="Lato"/>
              <a:cs typeface="Lato"/>
              <a:sym typeface="Lato"/>
            </a:endParaRPr>
          </a:p>
        </p:txBody>
      </p:sp>
      <p:sp>
        <p:nvSpPr>
          <p:cNvPr id="277" name="Google Shape;277;p30">
            <a:hlinkClick action="ppaction://hlinksldjump" r:id="rId3"/>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a:hlinkClick action="ppaction://hlinksldjump" r:id="rId4"/>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Penulis</a:t>
            </a:r>
            <a:endParaRPr b="0"/>
          </a:p>
        </p:txBody>
      </p:sp>
      <p:pic>
        <p:nvPicPr>
          <p:cNvPr id="284" name="Google Shape;284;p31"/>
          <p:cNvPicPr preferRelativeResize="0"/>
          <p:nvPr/>
        </p:nvPicPr>
        <p:blipFill rotWithShape="1">
          <a:blip r:embed="rId3">
            <a:alphaModFix/>
          </a:blip>
          <a:srcRect b="0" l="23657" r="20055" t="25892"/>
          <a:stretch/>
        </p:blipFill>
        <p:spPr>
          <a:xfrm>
            <a:off x="2993025" y="1184600"/>
            <a:ext cx="1859850" cy="3262600"/>
          </a:xfrm>
          <a:prstGeom prst="rect">
            <a:avLst/>
          </a:prstGeom>
          <a:noFill/>
          <a:ln>
            <a:noFill/>
          </a:ln>
          <a:effectLst>
            <a:outerShdw blurRad="200025" rotWithShape="0" algn="bl" dir="7200000" dist="95250">
              <a:schemeClr val="accent1">
                <a:alpha val="54000"/>
              </a:schemeClr>
            </a:outerShdw>
          </a:effectLst>
        </p:spPr>
      </p:pic>
      <p:sp>
        <p:nvSpPr>
          <p:cNvPr id="285" name="Google Shape;285;p31"/>
          <p:cNvSpPr txBox="1"/>
          <p:nvPr/>
        </p:nvSpPr>
        <p:spPr>
          <a:xfrm>
            <a:off x="3011308" y="1367563"/>
            <a:ext cx="1521000" cy="16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06211840000040</a:t>
            </a:r>
            <a:endParaRPr b="1" sz="900">
              <a:solidFill>
                <a:srgbClr val="FFFFFF"/>
              </a:solidFill>
            </a:endParaRPr>
          </a:p>
        </p:txBody>
      </p:sp>
      <p:sp>
        <p:nvSpPr>
          <p:cNvPr id="286" name="Google Shape;286;p31"/>
          <p:cNvSpPr txBox="1"/>
          <p:nvPr/>
        </p:nvSpPr>
        <p:spPr>
          <a:xfrm>
            <a:off x="3011308" y="1546597"/>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Sakaoni Rofi P.</a:t>
            </a:r>
            <a:endParaRPr>
              <a:solidFill>
                <a:srgbClr val="FFFFFF"/>
              </a:solidFill>
            </a:endParaRPr>
          </a:p>
        </p:txBody>
      </p:sp>
      <p:pic>
        <p:nvPicPr>
          <p:cNvPr id="287" name="Google Shape;287;p31"/>
          <p:cNvPicPr preferRelativeResize="0"/>
          <p:nvPr/>
        </p:nvPicPr>
        <p:blipFill rotWithShape="1">
          <a:blip r:embed="rId4">
            <a:alphaModFix/>
          </a:blip>
          <a:srcRect b="0" l="9612" r="9612" t="0"/>
          <a:stretch/>
        </p:blipFill>
        <p:spPr>
          <a:xfrm>
            <a:off x="5126950" y="1184600"/>
            <a:ext cx="1908025" cy="3262600"/>
          </a:xfrm>
          <a:prstGeom prst="rect">
            <a:avLst/>
          </a:prstGeom>
          <a:noFill/>
          <a:ln>
            <a:noFill/>
          </a:ln>
          <a:effectLst>
            <a:outerShdw blurRad="142875" rotWithShape="0" algn="bl" dir="8520000" dist="76200">
              <a:schemeClr val="accent1">
                <a:alpha val="58000"/>
              </a:schemeClr>
            </a:outerShdw>
          </a:effectLst>
        </p:spPr>
      </p:pic>
      <p:sp>
        <p:nvSpPr>
          <p:cNvPr id="288" name="Google Shape;288;p31"/>
          <p:cNvSpPr txBox="1"/>
          <p:nvPr/>
        </p:nvSpPr>
        <p:spPr>
          <a:xfrm>
            <a:off x="5135927" y="1367563"/>
            <a:ext cx="1521000" cy="16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chemeClr val="lt1"/>
                </a:solidFill>
              </a:rPr>
              <a:t>06211840000045</a:t>
            </a:r>
            <a:endParaRPr b="1" sz="600">
              <a:solidFill>
                <a:srgbClr val="FFFFFF"/>
              </a:solidFill>
            </a:endParaRPr>
          </a:p>
        </p:txBody>
      </p:sp>
      <p:sp>
        <p:nvSpPr>
          <p:cNvPr id="289" name="Google Shape;289;p31"/>
          <p:cNvSpPr txBox="1"/>
          <p:nvPr/>
        </p:nvSpPr>
        <p:spPr>
          <a:xfrm>
            <a:off x="5135927" y="1546597"/>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Haiva Qurrota A.</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2"/>
          <p:cNvSpPr txBox="1"/>
          <p:nvPr>
            <p:ph type="ctrTitle"/>
          </p:nvPr>
        </p:nvSpPr>
        <p:spPr>
          <a:xfrm>
            <a:off x="729625" y="909975"/>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Terima Kasih.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469950" y="10900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Outline</a:t>
            </a:r>
            <a:endParaRPr>
              <a:solidFill>
                <a:schemeClr val="lt1"/>
              </a:solidFill>
            </a:endParaRPr>
          </a:p>
        </p:txBody>
      </p:sp>
      <p:sp>
        <p:nvSpPr>
          <p:cNvPr id="183" name="Google Shape;183;p19"/>
          <p:cNvSpPr txBox="1"/>
          <p:nvPr/>
        </p:nvSpPr>
        <p:spPr>
          <a:xfrm>
            <a:off x="469950" y="1970721"/>
            <a:ext cx="1607700" cy="14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u="sng">
                <a:solidFill>
                  <a:schemeClr val="lt1"/>
                </a:solidFill>
                <a:latin typeface="Raleway"/>
                <a:ea typeface="Raleway"/>
                <a:cs typeface="Raleway"/>
                <a:sym typeface="Raleway"/>
                <a:hlinkClick action="ppaction://hlinksldjump" r:id="rId3"/>
              </a:rPr>
              <a:t>Latar Belakang</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u="sng">
                <a:solidFill>
                  <a:schemeClr val="lt1"/>
                </a:solidFill>
                <a:latin typeface="Raleway"/>
                <a:ea typeface="Raleway"/>
                <a:cs typeface="Raleway"/>
                <a:sym typeface="Raleway"/>
                <a:hlinkClick action="ppaction://hlinksldjump" r:id="rId4"/>
              </a:rPr>
              <a:t>Variabel Data</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u="sng">
                <a:solidFill>
                  <a:schemeClr val="lt1"/>
                </a:solidFill>
                <a:latin typeface="Raleway"/>
                <a:ea typeface="Raleway"/>
                <a:cs typeface="Raleway"/>
                <a:sym typeface="Raleway"/>
                <a:hlinkClick action="ppaction://hlinksldjump" r:id="rId5"/>
              </a:rPr>
              <a:t>Tujuan AED</a:t>
            </a:r>
            <a:endParaRPr sz="1300">
              <a:solidFill>
                <a:schemeClr val="lt1"/>
              </a:solidFill>
              <a:latin typeface="Raleway"/>
              <a:ea typeface="Raleway"/>
              <a:cs typeface="Raleway"/>
              <a:sym typeface="Raleway"/>
            </a:endParaRPr>
          </a:p>
        </p:txBody>
      </p:sp>
      <p:pic>
        <p:nvPicPr>
          <p:cNvPr id="184" name="Google Shape;184;p19"/>
          <p:cNvPicPr preferRelativeResize="0"/>
          <p:nvPr/>
        </p:nvPicPr>
        <p:blipFill>
          <a:blip r:embed="rId6">
            <a:alphaModFix/>
          </a:blip>
          <a:stretch>
            <a:fillRect/>
          </a:stretch>
        </p:blipFill>
        <p:spPr>
          <a:xfrm>
            <a:off x="2255150" y="388475"/>
            <a:ext cx="6776850" cy="4410375"/>
          </a:xfrm>
          <a:prstGeom prst="rect">
            <a:avLst/>
          </a:prstGeom>
          <a:noFill/>
          <a:ln>
            <a:noFill/>
          </a:ln>
        </p:spPr>
      </p:pic>
      <p:sp>
        <p:nvSpPr>
          <p:cNvPr id="185" name="Google Shape;185;p19"/>
          <p:cNvSpPr/>
          <p:nvPr/>
        </p:nvSpPr>
        <p:spPr>
          <a:xfrm>
            <a:off x="2255150" y="4791100"/>
            <a:ext cx="6777000" cy="280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GB" sz="1000">
                <a:solidFill>
                  <a:srgbClr val="666666"/>
                </a:solidFill>
              </a:rPr>
              <a:t>A Seoul cityscape covered with a thick haze of fine dust particles, South Korea, March 5, 2019 (AP photo by Ahn Youn)</a:t>
            </a:r>
            <a:endParaRPr i="1" sz="10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Latar Belakang</a:t>
            </a:r>
            <a:endParaRPr/>
          </a:p>
        </p:txBody>
      </p:sp>
      <p:sp>
        <p:nvSpPr>
          <p:cNvPr id="191" name="Google Shape;191;p20"/>
          <p:cNvSpPr txBox="1"/>
          <p:nvPr>
            <p:ph idx="1" type="body"/>
          </p:nvPr>
        </p:nvSpPr>
        <p:spPr>
          <a:xfrm>
            <a:off x="729450" y="1784475"/>
            <a:ext cx="7968000" cy="1763100"/>
          </a:xfrm>
          <a:prstGeom prst="rect">
            <a:avLst/>
          </a:prstGeom>
        </p:spPr>
        <p:txBody>
          <a:bodyPr anchorCtr="0" anchor="t" bIns="91425" lIns="91425" spcFirstLastPara="1" rIns="91425" wrap="square" tIns="91425">
            <a:noAutofit/>
          </a:bodyPr>
          <a:lstStyle/>
          <a:p>
            <a:pPr indent="540000" lvl="0" marL="0" rtl="0" algn="just">
              <a:spcBef>
                <a:spcPts val="0"/>
              </a:spcBef>
              <a:spcAft>
                <a:spcPts val="0"/>
              </a:spcAft>
              <a:buNone/>
            </a:pPr>
            <a:r>
              <a:rPr lang="en-GB"/>
              <a:t>Polusi udara di Korea Selatan telah menjadi ancaman yang semakin besar bagi masyarakat dan lingkungan. Polusi udara berasal dari banyak sumber, baik domestik maupun internasional. Banyak bentuk polusi telah meningkat di Korea Selatan sejak industrialisasi yang cepat, terutama di Seoul dan kota-kota lain. </a:t>
            </a:r>
            <a:r>
              <a:rPr lang="en-GB"/>
              <a:t>Kondisi kualitas udara di Seoul pada tahun 2019 tercatat dengan nilai AQI (Air Quality Index) 159. Masyarakat setempat</a:t>
            </a:r>
            <a:r>
              <a:rPr lang="en-GB"/>
              <a:t> membeli masker dan pembersih udara untuk menghirup udara yang lebih bersih. Sebagian besar debu partikel halus di Korea Selatan berasal dari China dan wilayah luar negeri lainnya.  Banyak orang di Korea Selatan menderita tekanan mental dan berisiko mengalami masalah pernapasan karena debu halus yang berhembus ke Korea Selatan dari gurun barat China.</a:t>
            </a:r>
            <a:endParaRPr/>
          </a:p>
          <a:p>
            <a:pPr indent="540000" lvl="0" marL="0" rtl="0" algn="just">
              <a:spcBef>
                <a:spcPts val="1600"/>
              </a:spcBef>
              <a:spcAft>
                <a:spcPts val="0"/>
              </a:spcAft>
              <a:buNone/>
            </a:pPr>
            <a:r>
              <a:t/>
            </a:r>
            <a:endParaRPr/>
          </a:p>
          <a:p>
            <a:pPr indent="540000" lvl="0" marL="0" rtl="0" algn="just">
              <a:spcBef>
                <a:spcPts val="1600"/>
              </a:spcBef>
              <a:spcAft>
                <a:spcPts val="1600"/>
              </a:spcAft>
              <a:buNone/>
            </a:pPr>
            <a:r>
              <a:t/>
            </a:r>
            <a:endParaRPr/>
          </a:p>
        </p:txBody>
      </p:sp>
      <p:pic>
        <p:nvPicPr>
          <p:cNvPr id="192" name="Google Shape;192;p20"/>
          <p:cNvPicPr preferRelativeResize="0"/>
          <p:nvPr/>
        </p:nvPicPr>
        <p:blipFill rotWithShape="1">
          <a:blip r:embed="rId3">
            <a:alphaModFix/>
          </a:blip>
          <a:srcRect b="37094" l="0" r="0" t="37094"/>
          <a:stretch/>
        </p:blipFill>
        <p:spPr>
          <a:xfrm>
            <a:off x="0" y="3877245"/>
            <a:ext cx="9144001" cy="1326897"/>
          </a:xfrm>
          <a:prstGeom prst="rect">
            <a:avLst/>
          </a:prstGeom>
          <a:noFill/>
          <a:ln>
            <a:noFill/>
          </a:ln>
        </p:spPr>
      </p:pic>
      <p:sp>
        <p:nvSpPr>
          <p:cNvPr id="193" name="Google Shape;193;p20">
            <a:hlinkClick action="ppaction://hlinksldjump" r:id="rId4"/>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ppt_w</p:attrName>
                                        </p:attrNameLst>
                                      </p:cBhvr>
                                      <p:tavLst>
                                        <p:tav fmla="" tm="0">
                                          <p:val>
                                            <p:strVal val="0"/>
                                          </p:val>
                                        </p:tav>
                                        <p:tav fmla="" tm="100000">
                                          <p:val>
                                            <p:strVal val="#ppt_w"/>
                                          </p:val>
                                        </p:tav>
                                      </p:tavLst>
                                    </p:anim>
                                    <p:anim calcmode="lin" valueType="num">
                                      <p:cBhvr additive="base">
                                        <p:cTn dur="1000"/>
                                        <p:tgtEl>
                                          <p:spTgt spid="1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Variabel Data</a:t>
            </a:r>
            <a:endParaRPr/>
          </a:p>
        </p:txBody>
      </p:sp>
      <p:sp>
        <p:nvSpPr>
          <p:cNvPr id="199" name="Google Shape;199;p21"/>
          <p:cNvSpPr txBox="1"/>
          <p:nvPr>
            <p:ph idx="1" type="body"/>
          </p:nvPr>
        </p:nvSpPr>
        <p:spPr>
          <a:xfrm>
            <a:off x="993975" y="2089275"/>
            <a:ext cx="2217000" cy="1326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sz="1400"/>
              <a:t>Measurement Date</a:t>
            </a:r>
            <a:endParaRPr sz="1400"/>
          </a:p>
          <a:p>
            <a:pPr indent="-317500" lvl="0" marL="457200" rtl="0" algn="l">
              <a:spcBef>
                <a:spcPts val="0"/>
              </a:spcBef>
              <a:spcAft>
                <a:spcPts val="0"/>
              </a:spcAft>
              <a:buSzPts val="1400"/>
              <a:buChar char="●"/>
            </a:pPr>
            <a:r>
              <a:rPr lang="en-GB" sz="1400"/>
              <a:t>Year</a:t>
            </a:r>
            <a:endParaRPr sz="1400"/>
          </a:p>
          <a:p>
            <a:pPr indent="-317500" lvl="0" marL="457200" rtl="0" algn="l">
              <a:spcBef>
                <a:spcPts val="0"/>
              </a:spcBef>
              <a:spcAft>
                <a:spcPts val="0"/>
              </a:spcAft>
              <a:buSzPts val="1400"/>
              <a:buChar char="●"/>
            </a:pPr>
            <a:r>
              <a:rPr lang="en-GB" sz="1400"/>
              <a:t>Station code</a:t>
            </a:r>
            <a:endParaRPr sz="1400"/>
          </a:p>
        </p:txBody>
      </p:sp>
      <p:pic>
        <p:nvPicPr>
          <p:cNvPr id="200" name="Google Shape;200;p21"/>
          <p:cNvPicPr preferRelativeResize="0"/>
          <p:nvPr/>
        </p:nvPicPr>
        <p:blipFill rotWithShape="1">
          <a:blip r:embed="rId3">
            <a:alphaModFix/>
          </a:blip>
          <a:srcRect b="37094" l="0" r="0" t="37094"/>
          <a:stretch/>
        </p:blipFill>
        <p:spPr>
          <a:xfrm>
            <a:off x="0" y="3877245"/>
            <a:ext cx="9144001" cy="1326897"/>
          </a:xfrm>
          <a:prstGeom prst="rect">
            <a:avLst/>
          </a:prstGeom>
          <a:noFill/>
          <a:ln>
            <a:noFill/>
          </a:ln>
        </p:spPr>
      </p:pic>
      <p:pic>
        <p:nvPicPr>
          <p:cNvPr id="201" name="Google Shape;201;p21"/>
          <p:cNvPicPr preferRelativeResize="0"/>
          <p:nvPr/>
        </p:nvPicPr>
        <p:blipFill rotWithShape="1">
          <a:blip r:embed="rId4">
            <a:alphaModFix/>
          </a:blip>
          <a:srcRect b="8702" l="0" r="0" t="69932"/>
          <a:stretch/>
        </p:blipFill>
        <p:spPr>
          <a:xfrm>
            <a:off x="0" y="3877250"/>
            <a:ext cx="9144000" cy="1380575"/>
          </a:xfrm>
          <a:prstGeom prst="rect">
            <a:avLst/>
          </a:prstGeom>
          <a:noFill/>
          <a:ln>
            <a:noFill/>
          </a:ln>
        </p:spPr>
      </p:pic>
      <p:sp>
        <p:nvSpPr>
          <p:cNvPr id="202" name="Google Shape;202;p21"/>
          <p:cNvSpPr txBox="1"/>
          <p:nvPr>
            <p:ph idx="1" type="body"/>
          </p:nvPr>
        </p:nvSpPr>
        <p:spPr>
          <a:xfrm>
            <a:off x="3778322" y="2089275"/>
            <a:ext cx="1656300" cy="1326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sz="1400"/>
              <a:t>SO2</a:t>
            </a:r>
            <a:endParaRPr sz="1400"/>
          </a:p>
          <a:p>
            <a:pPr indent="-317500" lvl="0" marL="457200" rtl="0" algn="l">
              <a:spcBef>
                <a:spcPts val="0"/>
              </a:spcBef>
              <a:spcAft>
                <a:spcPts val="0"/>
              </a:spcAft>
              <a:buSzPts val="1400"/>
              <a:buChar char="●"/>
            </a:pPr>
            <a:r>
              <a:rPr lang="en-GB" sz="1400"/>
              <a:t>NO2</a:t>
            </a:r>
            <a:endParaRPr sz="1400"/>
          </a:p>
          <a:p>
            <a:pPr indent="-317500" lvl="0" marL="457200" rtl="0" algn="l">
              <a:spcBef>
                <a:spcPts val="0"/>
              </a:spcBef>
              <a:spcAft>
                <a:spcPts val="0"/>
              </a:spcAft>
              <a:buSzPts val="1400"/>
              <a:buChar char="●"/>
            </a:pPr>
            <a:r>
              <a:rPr lang="en-GB" sz="1400"/>
              <a:t>O3</a:t>
            </a:r>
            <a:endParaRPr sz="1400"/>
          </a:p>
        </p:txBody>
      </p:sp>
      <p:sp>
        <p:nvSpPr>
          <p:cNvPr id="203" name="Google Shape;203;p21">
            <a:hlinkClick action="ppaction://hlinksldjump" r:id="rId5"/>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txBox="1"/>
          <p:nvPr>
            <p:ph idx="1" type="body"/>
          </p:nvPr>
        </p:nvSpPr>
        <p:spPr>
          <a:xfrm>
            <a:off x="5800650" y="2089275"/>
            <a:ext cx="2217000" cy="1326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sz="1400"/>
              <a:t>CO</a:t>
            </a:r>
            <a:endParaRPr sz="1400"/>
          </a:p>
          <a:p>
            <a:pPr indent="-317500" lvl="0" marL="457200" rtl="0" algn="l">
              <a:spcBef>
                <a:spcPts val="0"/>
              </a:spcBef>
              <a:spcAft>
                <a:spcPts val="0"/>
              </a:spcAft>
              <a:buSzPts val="1400"/>
              <a:buChar char="●"/>
            </a:pPr>
            <a:r>
              <a:rPr lang="en-GB" sz="1400"/>
              <a:t>PM10</a:t>
            </a:r>
            <a:endParaRPr sz="1400"/>
          </a:p>
          <a:p>
            <a:pPr indent="-317500" lvl="0" marL="457200" rtl="0" algn="l">
              <a:spcBef>
                <a:spcPts val="0"/>
              </a:spcBef>
              <a:spcAft>
                <a:spcPts val="0"/>
              </a:spcAft>
              <a:buSzPts val="1400"/>
              <a:buChar char="●"/>
            </a:pPr>
            <a:r>
              <a:rPr lang="en-GB" sz="1400"/>
              <a:t>PM2.5</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 calcmode="lin" valueType="num">
                                      <p:cBhvr additive="base">
                                        <p:cTn dur="500"/>
                                        <p:tgtEl>
                                          <p:spTgt spid="19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 calcmode="lin" valueType="num">
                                      <p:cBhvr additive="base">
                                        <p:cTn dur="500"/>
                                        <p:tgtEl>
                                          <p:spTgt spid="19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 calcmode="lin" valueType="num">
                                      <p:cBhvr additive="base">
                                        <p:cTn dur="500"/>
                                        <p:tgtEl>
                                          <p:spTgt spid="19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 calcmode="lin" valueType="num">
                                      <p:cBhvr additive="base">
                                        <p:cTn dur="500"/>
                                        <p:tgtEl>
                                          <p:spTgt spid="20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 calcmode="lin" valueType="num">
                                      <p:cBhvr additive="base">
                                        <p:cTn dur="500"/>
                                        <p:tgtEl>
                                          <p:spTgt spid="20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 calcmode="lin" valueType="num">
                                      <p:cBhvr additive="base">
                                        <p:cTn dur="500"/>
                                        <p:tgtEl>
                                          <p:spTgt spid="20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 calcmode="lin" valueType="num">
                                      <p:cBhvr additive="base">
                                        <p:cTn dur="500"/>
                                        <p:tgtEl>
                                          <p:spTgt spid="20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 calcmode="lin" valueType="num">
                                      <p:cBhvr additive="base">
                                        <p:cTn dur="500"/>
                                        <p:tgtEl>
                                          <p:spTgt spid="20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 calcmode="lin" valueType="num">
                                      <p:cBhvr additive="base">
                                        <p:cTn dur="500"/>
                                        <p:tgtEl>
                                          <p:spTgt spid="20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Tujuan Analisis Eksplorasi Data</a:t>
            </a:r>
            <a:endParaRPr/>
          </a:p>
        </p:txBody>
      </p:sp>
      <p:sp>
        <p:nvSpPr>
          <p:cNvPr id="210" name="Google Shape;210;p22">
            <a:hlinkClick action="ppaction://hlinksldjump" r:id="rId3"/>
          </p:cNvPr>
          <p:cNvSpPr/>
          <p:nvPr/>
        </p:nvSpPr>
        <p:spPr>
          <a:xfrm>
            <a:off x="943590" y="2105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1" name="Google Shape;211;p22"/>
          <p:cNvSpPr txBox="1"/>
          <p:nvPr>
            <p:ph idx="1" type="body"/>
          </p:nvPr>
        </p:nvSpPr>
        <p:spPr>
          <a:xfrm>
            <a:off x="1390500" y="1997575"/>
            <a:ext cx="2832900" cy="105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200"/>
              <a:t>Violin Plot untuk menunjukkan Kandungan </a:t>
            </a:r>
            <a:r>
              <a:rPr i="1" lang="en-GB" sz="1200"/>
              <a:t>Particulate Matter</a:t>
            </a:r>
            <a:r>
              <a:rPr lang="en-GB" sz="1200"/>
              <a:t>(PM) 10  pada Udara di Seoul dalam Periode 2017-2019</a:t>
            </a:r>
            <a:endParaRPr sz="1200"/>
          </a:p>
        </p:txBody>
      </p:sp>
      <p:sp>
        <p:nvSpPr>
          <p:cNvPr id="212" name="Google Shape;212;p22">
            <a:hlinkClick action="ppaction://hlinksldjump" r:id="rId4"/>
          </p:cNvPr>
          <p:cNvSpPr/>
          <p:nvPr/>
        </p:nvSpPr>
        <p:spPr>
          <a:xfrm>
            <a:off x="4633609" y="2105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3" name="Google Shape;213;p22"/>
          <p:cNvSpPr txBox="1"/>
          <p:nvPr>
            <p:ph idx="1" type="body"/>
          </p:nvPr>
        </p:nvSpPr>
        <p:spPr>
          <a:xfrm>
            <a:off x="5078912" y="1997575"/>
            <a:ext cx="2832900" cy="105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200"/>
              <a:t>Bubble P</a:t>
            </a:r>
            <a:r>
              <a:rPr lang="en-GB" sz="1200"/>
              <a:t>lot untuk menunjukkan korelasi polutan CO dengan O3 di Seoul dalam Periode 2017-2019</a:t>
            </a:r>
            <a:endParaRPr sz="1200"/>
          </a:p>
        </p:txBody>
      </p:sp>
      <p:sp>
        <p:nvSpPr>
          <p:cNvPr id="214" name="Google Shape;214;p22">
            <a:hlinkClick action="ppaction://hlinksldjump" r:id="rId5"/>
          </p:cNvPr>
          <p:cNvSpPr/>
          <p:nvPr/>
        </p:nvSpPr>
        <p:spPr>
          <a:xfrm>
            <a:off x="4633609" y="3327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5" name="Google Shape;215;p22"/>
          <p:cNvSpPr txBox="1"/>
          <p:nvPr>
            <p:ph idx="1" type="body"/>
          </p:nvPr>
        </p:nvSpPr>
        <p:spPr>
          <a:xfrm>
            <a:off x="5078912" y="3231700"/>
            <a:ext cx="2832900" cy="105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200"/>
              <a:t>Bubble P</a:t>
            </a:r>
            <a:r>
              <a:rPr lang="en-GB" sz="1200"/>
              <a:t>lot untuk menunjukkan korelasi polutan SO2 dengan NO2 </a:t>
            </a:r>
            <a:r>
              <a:rPr lang="en-GB" sz="1200"/>
              <a:t>di Seoul dalam Periode 2017-2019</a:t>
            </a:r>
            <a:endParaRPr sz="1200"/>
          </a:p>
          <a:p>
            <a:pPr indent="0" lvl="0" marL="0" rtl="0" algn="just">
              <a:lnSpc>
                <a:spcPct val="100000"/>
              </a:lnSpc>
              <a:spcBef>
                <a:spcPts val="0"/>
              </a:spcBef>
              <a:spcAft>
                <a:spcPts val="0"/>
              </a:spcAft>
              <a:buNone/>
            </a:pPr>
            <a:r>
              <a:t/>
            </a:r>
            <a:endParaRPr sz="1200"/>
          </a:p>
        </p:txBody>
      </p:sp>
      <p:sp>
        <p:nvSpPr>
          <p:cNvPr id="216" name="Google Shape;216;p22">
            <a:hlinkClick action="ppaction://hlinksldjump" r:id="rId6"/>
          </p:cNvPr>
          <p:cNvSpPr/>
          <p:nvPr/>
        </p:nvSpPr>
        <p:spPr>
          <a:xfrm>
            <a:off x="943590" y="3324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7" name="Google Shape;217;p22"/>
          <p:cNvSpPr txBox="1"/>
          <p:nvPr>
            <p:ph idx="1" type="body"/>
          </p:nvPr>
        </p:nvSpPr>
        <p:spPr>
          <a:xfrm>
            <a:off x="1390491" y="3216775"/>
            <a:ext cx="2832900" cy="105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200"/>
              <a:t>Violin Plot untuk menunjukkan Kandungan </a:t>
            </a:r>
            <a:r>
              <a:rPr i="1" lang="en-GB" sz="1200"/>
              <a:t>Particulate Matter</a:t>
            </a:r>
            <a:r>
              <a:rPr lang="en-GB" sz="1200"/>
              <a:t>(PM) 2.5  pada Udara di Seoul dalam Periode 2017-2019</a:t>
            </a:r>
            <a:endParaRPr sz="1200"/>
          </a:p>
        </p:txBody>
      </p:sp>
      <p:sp>
        <p:nvSpPr>
          <p:cNvPr id="218" name="Google Shape;218;p22">
            <a:hlinkClick action="ppaction://hlinksldjump" r:id="rId7"/>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823025" y="700550"/>
            <a:ext cx="8143500" cy="768900"/>
          </a:xfrm>
          <a:prstGeom prst="rect">
            <a:avLst/>
          </a:prstGeom>
        </p:spPr>
        <p:txBody>
          <a:bodyPr anchorCtr="0" anchor="ctr" bIns="91425" lIns="91425" spcFirstLastPara="1" rIns="91425" wrap="square" tIns="91425">
            <a:noAutofit/>
          </a:bodyPr>
          <a:lstStyle/>
          <a:p>
            <a:pPr indent="-449999" lvl="0" marL="809999" rtl="0" algn="l">
              <a:spcBef>
                <a:spcPts val="0"/>
              </a:spcBef>
              <a:spcAft>
                <a:spcPts val="0"/>
              </a:spcAft>
              <a:buNone/>
            </a:pPr>
            <a:r>
              <a:rPr lang="en-GB"/>
              <a:t>01 </a:t>
            </a:r>
            <a:r>
              <a:rPr lang="en-GB" sz="1300">
                <a:solidFill>
                  <a:schemeClr val="dk1"/>
                </a:solidFill>
                <a:latin typeface="Lato"/>
                <a:ea typeface="Lato"/>
                <a:cs typeface="Lato"/>
                <a:sym typeface="Lato"/>
              </a:rPr>
              <a:t>Violin Plot</a:t>
            </a:r>
            <a:r>
              <a:rPr b="0" lang="en-GB" sz="1300">
                <a:solidFill>
                  <a:schemeClr val="accent1"/>
                </a:solidFill>
                <a:latin typeface="Lato"/>
                <a:ea typeface="Lato"/>
                <a:cs typeface="Lato"/>
                <a:sym typeface="Lato"/>
              </a:rPr>
              <a:t> untuk menunjukkan </a:t>
            </a:r>
            <a:r>
              <a:rPr b="0" lang="en-GB" sz="1300">
                <a:solidFill>
                  <a:schemeClr val="accent3"/>
                </a:solidFill>
                <a:latin typeface="Lato"/>
                <a:ea typeface="Lato"/>
                <a:cs typeface="Lato"/>
                <a:sym typeface="Lato"/>
              </a:rPr>
              <a:t>Kandungan </a:t>
            </a:r>
            <a:r>
              <a:rPr b="0" i="1" lang="en-GB" sz="1300">
                <a:solidFill>
                  <a:schemeClr val="accent3"/>
                </a:solidFill>
                <a:latin typeface="Lato"/>
                <a:ea typeface="Lato"/>
                <a:cs typeface="Lato"/>
                <a:sym typeface="Lato"/>
              </a:rPr>
              <a:t>Particulate Matter</a:t>
            </a:r>
            <a:r>
              <a:rPr b="0" lang="en-GB" sz="1300">
                <a:solidFill>
                  <a:schemeClr val="accent3"/>
                </a:solidFill>
                <a:latin typeface="Lato"/>
                <a:ea typeface="Lato"/>
                <a:cs typeface="Lato"/>
                <a:sym typeface="Lato"/>
              </a:rPr>
              <a:t>(PM) 10</a:t>
            </a:r>
            <a:r>
              <a:rPr b="0" lang="en-GB" sz="1300">
                <a:solidFill>
                  <a:schemeClr val="accent1"/>
                </a:solidFill>
                <a:latin typeface="Lato"/>
                <a:ea typeface="Lato"/>
                <a:cs typeface="Lato"/>
                <a:sym typeface="Lato"/>
              </a:rPr>
              <a:t> pada Udara di Seoul dalam Periode 2017-2019</a:t>
            </a:r>
            <a:endParaRPr b="0" sz="2700"/>
          </a:p>
        </p:txBody>
      </p:sp>
      <p:pic>
        <p:nvPicPr>
          <p:cNvPr id="224" name="Google Shape;224;p23"/>
          <p:cNvPicPr preferRelativeResize="0"/>
          <p:nvPr/>
        </p:nvPicPr>
        <p:blipFill rotWithShape="1">
          <a:blip r:embed="rId3">
            <a:alphaModFix/>
          </a:blip>
          <a:srcRect b="0" l="2005" r="2015" t="0"/>
          <a:stretch/>
        </p:blipFill>
        <p:spPr>
          <a:xfrm>
            <a:off x="899225" y="1393250"/>
            <a:ext cx="7716309" cy="3750250"/>
          </a:xfrm>
          <a:prstGeom prst="rect">
            <a:avLst/>
          </a:prstGeom>
          <a:noFill/>
          <a:ln>
            <a:noFill/>
          </a:ln>
        </p:spPr>
      </p:pic>
      <p:sp>
        <p:nvSpPr>
          <p:cNvPr id="225" name="Google Shape;225;p23">
            <a:hlinkClick action="ppaction://hlinkshowjump?jump=nextslide"/>
          </p:cNvPr>
          <p:cNvSpPr/>
          <p:nvPr/>
        </p:nvSpPr>
        <p:spPr>
          <a:xfrm>
            <a:off x="8579775" y="152975"/>
            <a:ext cx="363900" cy="187200"/>
          </a:xfrm>
          <a:prstGeom prst="homePlate">
            <a:avLst>
              <a:gd fmla="val 59334" name="adj"/>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idx="1" type="body"/>
          </p:nvPr>
        </p:nvSpPr>
        <p:spPr>
          <a:xfrm>
            <a:off x="1091375" y="1798525"/>
            <a:ext cx="7408800" cy="20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Pada Plot diatas ditunjukkan bahwa :  </a:t>
            </a:r>
            <a:endParaRPr sz="1400"/>
          </a:p>
          <a:p>
            <a:pPr indent="-317500" lvl="0" marL="457200" rtl="0" algn="l">
              <a:spcBef>
                <a:spcPts val="1600"/>
              </a:spcBef>
              <a:spcAft>
                <a:spcPts val="0"/>
              </a:spcAft>
              <a:buSzPts val="1400"/>
              <a:buChar char="●"/>
            </a:pPr>
            <a:r>
              <a:rPr lang="en-GB" sz="1400"/>
              <a:t>Terdapat sedikit  peningkatan modus  kandungan PM 10</a:t>
            </a:r>
            <a:endParaRPr sz="1400"/>
          </a:p>
          <a:p>
            <a:pPr indent="-317500" lvl="0" marL="457200" rtl="0" algn="l">
              <a:spcBef>
                <a:spcPts val="0"/>
              </a:spcBef>
              <a:spcAft>
                <a:spcPts val="0"/>
              </a:spcAft>
              <a:buSzPts val="1400"/>
              <a:buChar char="●"/>
            </a:pPr>
            <a:r>
              <a:rPr lang="en-GB" sz="1400"/>
              <a:t>Terdapat peningkatan variasi kandungan PM 10 </a:t>
            </a:r>
            <a:endParaRPr sz="1400"/>
          </a:p>
          <a:p>
            <a:pPr indent="-317500" lvl="0" marL="457200" rtl="0" algn="l">
              <a:spcBef>
                <a:spcPts val="0"/>
              </a:spcBef>
              <a:spcAft>
                <a:spcPts val="0"/>
              </a:spcAft>
              <a:buSzPts val="1400"/>
              <a:buChar char="●"/>
            </a:pPr>
            <a:r>
              <a:rPr lang="en-GB" sz="1400"/>
              <a:t>Terdapat data outlier</a:t>
            </a:r>
            <a:endParaRPr sz="1400"/>
          </a:p>
        </p:txBody>
      </p:sp>
      <p:sp>
        <p:nvSpPr>
          <p:cNvPr id="231" name="Google Shape;231;p24"/>
          <p:cNvSpPr txBox="1"/>
          <p:nvPr>
            <p:ph type="title"/>
          </p:nvPr>
        </p:nvSpPr>
        <p:spPr>
          <a:xfrm>
            <a:off x="746825" y="700550"/>
            <a:ext cx="8143500" cy="768900"/>
          </a:xfrm>
          <a:prstGeom prst="rect">
            <a:avLst/>
          </a:prstGeom>
        </p:spPr>
        <p:txBody>
          <a:bodyPr anchorCtr="0" anchor="ctr" bIns="91425" lIns="91425" spcFirstLastPara="1" rIns="91425" wrap="square" tIns="91425">
            <a:noAutofit/>
          </a:bodyPr>
          <a:lstStyle/>
          <a:p>
            <a:pPr indent="-449999" lvl="0" marL="809999" rtl="0" algn="l">
              <a:spcBef>
                <a:spcPts val="0"/>
              </a:spcBef>
              <a:spcAft>
                <a:spcPts val="0"/>
              </a:spcAft>
              <a:buNone/>
            </a:pPr>
            <a:r>
              <a:rPr lang="en-GB"/>
              <a:t>01 </a:t>
            </a:r>
            <a:r>
              <a:rPr lang="en-GB" sz="1300">
                <a:solidFill>
                  <a:schemeClr val="dk1"/>
                </a:solidFill>
                <a:latin typeface="Lato"/>
                <a:ea typeface="Lato"/>
                <a:cs typeface="Lato"/>
                <a:sym typeface="Lato"/>
              </a:rPr>
              <a:t>Violin Plot</a:t>
            </a:r>
            <a:r>
              <a:rPr b="0" lang="en-GB" sz="1300">
                <a:solidFill>
                  <a:schemeClr val="accent1"/>
                </a:solidFill>
                <a:latin typeface="Lato"/>
                <a:ea typeface="Lato"/>
                <a:cs typeface="Lato"/>
                <a:sym typeface="Lato"/>
              </a:rPr>
              <a:t> untuk menunjukkan </a:t>
            </a:r>
            <a:r>
              <a:rPr b="0" lang="en-GB" sz="1300">
                <a:solidFill>
                  <a:schemeClr val="accent3"/>
                </a:solidFill>
                <a:latin typeface="Lato"/>
                <a:ea typeface="Lato"/>
                <a:cs typeface="Lato"/>
                <a:sym typeface="Lato"/>
              </a:rPr>
              <a:t>Kandungan </a:t>
            </a:r>
            <a:r>
              <a:rPr b="0" i="1" lang="en-GB" sz="1300">
                <a:solidFill>
                  <a:schemeClr val="accent3"/>
                </a:solidFill>
                <a:latin typeface="Lato"/>
                <a:ea typeface="Lato"/>
                <a:cs typeface="Lato"/>
                <a:sym typeface="Lato"/>
              </a:rPr>
              <a:t>Particulate Matter</a:t>
            </a:r>
            <a:r>
              <a:rPr b="0" lang="en-GB" sz="1300">
                <a:solidFill>
                  <a:schemeClr val="accent3"/>
                </a:solidFill>
                <a:latin typeface="Lato"/>
                <a:ea typeface="Lato"/>
                <a:cs typeface="Lato"/>
                <a:sym typeface="Lato"/>
              </a:rPr>
              <a:t>(PM) 10</a:t>
            </a:r>
            <a:r>
              <a:rPr b="0" lang="en-GB" sz="1300">
                <a:solidFill>
                  <a:schemeClr val="accent1"/>
                </a:solidFill>
                <a:latin typeface="Lato"/>
                <a:ea typeface="Lato"/>
                <a:cs typeface="Lato"/>
                <a:sym typeface="Lato"/>
              </a:rPr>
              <a:t> pada Udara di Seoul dalam Periode 2017-2019</a:t>
            </a:r>
            <a:endParaRPr b="0" sz="2700"/>
          </a:p>
        </p:txBody>
      </p:sp>
      <p:sp>
        <p:nvSpPr>
          <p:cNvPr id="232" name="Google Shape;232;p24">
            <a:hlinkClick action="ppaction://hlinksldjump" r:id="rId3"/>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122125" y="662450"/>
            <a:ext cx="7793700" cy="8661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02 </a:t>
            </a:r>
            <a:r>
              <a:rPr lang="en-GB" sz="1300">
                <a:solidFill>
                  <a:schemeClr val="accent3"/>
                </a:solidFill>
                <a:latin typeface="Lato"/>
                <a:ea typeface="Lato"/>
                <a:cs typeface="Lato"/>
                <a:sym typeface="Lato"/>
              </a:rPr>
              <a:t>Violin Plot</a:t>
            </a:r>
            <a:r>
              <a:rPr b="0" lang="en-GB" sz="1300">
                <a:solidFill>
                  <a:schemeClr val="accent1"/>
                </a:solidFill>
                <a:latin typeface="Lato"/>
                <a:ea typeface="Lato"/>
                <a:cs typeface="Lato"/>
                <a:sym typeface="Lato"/>
              </a:rPr>
              <a:t> untuk menunjukkan</a:t>
            </a:r>
            <a:r>
              <a:rPr lang="en-GB" sz="1300">
                <a:solidFill>
                  <a:schemeClr val="accent1"/>
                </a:solidFill>
                <a:latin typeface="Lato"/>
                <a:ea typeface="Lato"/>
                <a:cs typeface="Lato"/>
                <a:sym typeface="Lato"/>
              </a:rPr>
              <a:t> </a:t>
            </a:r>
            <a:r>
              <a:rPr lang="en-GB" sz="1300">
                <a:solidFill>
                  <a:schemeClr val="dk1"/>
                </a:solidFill>
                <a:latin typeface="Lato"/>
                <a:ea typeface="Lato"/>
                <a:cs typeface="Lato"/>
                <a:sym typeface="Lato"/>
              </a:rPr>
              <a:t>Kandungan </a:t>
            </a:r>
            <a:r>
              <a:rPr i="1" lang="en-GB" sz="1300">
                <a:solidFill>
                  <a:schemeClr val="dk1"/>
                </a:solidFill>
                <a:latin typeface="Lato"/>
                <a:ea typeface="Lato"/>
                <a:cs typeface="Lato"/>
                <a:sym typeface="Lato"/>
              </a:rPr>
              <a:t>Particulate Matter</a:t>
            </a:r>
            <a:r>
              <a:rPr lang="en-GB" sz="1300">
                <a:solidFill>
                  <a:schemeClr val="dk1"/>
                </a:solidFill>
                <a:latin typeface="Lato"/>
                <a:ea typeface="Lato"/>
                <a:cs typeface="Lato"/>
                <a:sym typeface="Lato"/>
              </a:rPr>
              <a:t>(PM) 2.5</a:t>
            </a:r>
            <a:r>
              <a:rPr b="0" lang="en-GB" sz="1300">
                <a:solidFill>
                  <a:schemeClr val="accent1"/>
                </a:solidFill>
                <a:latin typeface="Lato"/>
                <a:ea typeface="Lato"/>
                <a:cs typeface="Lato"/>
                <a:sym typeface="Lato"/>
              </a:rPr>
              <a:t> pada Udara di Seoul dalam Periode 2017-2019</a:t>
            </a:r>
            <a:endParaRPr sz="2700">
              <a:latin typeface="Lato"/>
              <a:ea typeface="Lato"/>
              <a:cs typeface="Lato"/>
              <a:sym typeface="Lato"/>
            </a:endParaRPr>
          </a:p>
        </p:txBody>
      </p:sp>
      <p:pic>
        <p:nvPicPr>
          <p:cNvPr id="238" name="Google Shape;238;p25"/>
          <p:cNvPicPr preferRelativeResize="0"/>
          <p:nvPr/>
        </p:nvPicPr>
        <p:blipFill rotWithShape="1">
          <a:blip r:embed="rId3">
            <a:alphaModFix/>
          </a:blip>
          <a:srcRect b="0" l="2883" r="2883" t="0"/>
          <a:stretch/>
        </p:blipFill>
        <p:spPr>
          <a:xfrm>
            <a:off x="875575" y="1429400"/>
            <a:ext cx="7503009" cy="3714100"/>
          </a:xfrm>
          <a:prstGeom prst="rect">
            <a:avLst/>
          </a:prstGeom>
          <a:noFill/>
          <a:ln>
            <a:noFill/>
          </a:ln>
        </p:spPr>
      </p:pic>
      <p:sp>
        <p:nvSpPr>
          <p:cNvPr id="239" name="Google Shape;239;p25">
            <a:hlinkClick action="ppaction://hlinksldjump" r:id="rId4"/>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a:hlinkClick action="ppaction://hlinkshowjump?jump=nextslide"/>
          </p:cNvPr>
          <p:cNvSpPr/>
          <p:nvPr/>
        </p:nvSpPr>
        <p:spPr>
          <a:xfrm>
            <a:off x="8579775" y="152975"/>
            <a:ext cx="363900" cy="187200"/>
          </a:xfrm>
          <a:prstGeom prst="homePlate">
            <a:avLst>
              <a:gd fmla="val 59334" name="adj"/>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6"/>
          <p:cNvSpPr txBox="1"/>
          <p:nvPr>
            <p:ph idx="1" type="body"/>
          </p:nvPr>
        </p:nvSpPr>
        <p:spPr>
          <a:xfrm>
            <a:off x="1122125" y="1808900"/>
            <a:ext cx="7440300" cy="20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Pada Plot diatas ditunjukkan bahwa :  </a:t>
            </a:r>
            <a:endParaRPr sz="1400"/>
          </a:p>
          <a:p>
            <a:pPr indent="-317500" lvl="0" marL="457200" rtl="0" algn="l">
              <a:spcBef>
                <a:spcPts val="1600"/>
              </a:spcBef>
              <a:spcAft>
                <a:spcPts val="0"/>
              </a:spcAft>
              <a:buSzPts val="1400"/>
              <a:buChar char="●"/>
            </a:pPr>
            <a:r>
              <a:rPr lang="en-GB" sz="1400"/>
              <a:t>Terdapat sedikit  peningkatan modus  kandungan PM 2.5</a:t>
            </a:r>
            <a:endParaRPr sz="1400"/>
          </a:p>
          <a:p>
            <a:pPr indent="-317500" lvl="0" marL="457200" rtl="0" algn="l">
              <a:spcBef>
                <a:spcPts val="0"/>
              </a:spcBef>
              <a:spcAft>
                <a:spcPts val="0"/>
              </a:spcAft>
              <a:buSzPts val="1400"/>
              <a:buChar char="●"/>
            </a:pPr>
            <a:r>
              <a:rPr lang="en-GB" sz="1400"/>
              <a:t>Terdapat peningkatan variasi kandungan PM 2.5</a:t>
            </a:r>
            <a:endParaRPr sz="1400"/>
          </a:p>
          <a:p>
            <a:pPr indent="-317500" lvl="0" marL="457200" rtl="0" algn="l">
              <a:spcBef>
                <a:spcPts val="0"/>
              </a:spcBef>
              <a:spcAft>
                <a:spcPts val="0"/>
              </a:spcAft>
              <a:buSzPts val="1400"/>
              <a:buChar char="●"/>
            </a:pPr>
            <a:r>
              <a:rPr lang="en-GB" sz="1400"/>
              <a:t>Terdapat data outlier</a:t>
            </a:r>
            <a:endParaRPr sz="1400"/>
          </a:p>
          <a:p>
            <a:pPr indent="0" lvl="0" marL="0" rtl="0" algn="l">
              <a:spcBef>
                <a:spcPts val="1600"/>
              </a:spcBef>
              <a:spcAft>
                <a:spcPts val="1600"/>
              </a:spcAft>
              <a:buNone/>
            </a:pPr>
            <a:r>
              <a:t/>
            </a:r>
            <a:endParaRPr sz="1400"/>
          </a:p>
        </p:txBody>
      </p:sp>
      <p:sp>
        <p:nvSpPr>
          <p:cNvPr id="246" name="Google Shape;246;p26"/>
          <p:cNvSpPr txBox="1"/>
          <p:nvPr>
            <p:ph type="title"/>
          </p:nvPr>
        </p:nvSpPr>
        <p:spPr>
          <a:xfrm>
            <a:off x="1122125" y="662450"/>
            <a:ext cx="7793700" cy="866100"/>
          </a:xfrm>
          <a:prstGeom prst="rect">
            <a:avLst/>
          </a:prstGeom>
        </p:spPr>
        <p:txBody>
          <a:bodyPr anchorCtr="0" anchor="ctr" bIns="91425" lIns="91425" spcFirstLastPara="1" rIns="91425" wrap="square" tIns="91425">
            <a:noAutofit/>
          </a:bodyPr>
          <a:lstStyle/>
          <a:p>
            <a:pPr indent="-450000" lvl="0" marL="450000" rtl="0" algn="l">
              <a:spcBef>
                <a:spcPts val="0"/>
              </a:spcBef>
              <a:spcAft>
                <a:spcPts val="0"/>
              </a:spcAft>
              <a:buNone/>
            </a:pPr>
            <a:r>
              <a:rPr lang="en-GB"/>
              <a:t>02 </a:t>
            </a:r>
            <a:r>
              <a:rPr lang="en-GB" sz="1300">
                <a:solidFill>
                  <a:schemeClr val="accent3"/>
                </a:solidFill>
                <a:latin typeface="Lato"/>
                <a:ea typeface="Lato"/>
                <a:cs typeface="Lato"/>
                <a:sym typeface="Lato"/>
              </a:rPr>
              <a:t>Violin Plot</a:t>
            </a:r>
            <a:r>
              <a:rPr b="0" lang="en-GB" sz="1300">
                <a:solidFill>
                  <a:schemeClr val="accent1"/>
                </a:solidFill>
                <a:latin typeface="Lato"/>
                <a:ea typeface="Lato"/>
                <a:cs typeface="Lato"/>
                <a:sym typeface="Lato"/>
              </a:rPr>
              <a:t> untuk menunjukkan</a:t>
            </a:r>
            <a:r>
              <a:rPr lang="en-GB" sz="1300">
                <a:solidFill>
                  <a:schemeClr val="accent1"/>
                </a:solidFill>
                <a:latin typeface="Lato"/>
                <a:ea typeface="Lato"/>
                <a:cs typeface="Lato"/>
                <a:sym typeface="Lato"/>
              </a:rPr>
              <a:t> </a:t>
            </a:r>
            <a:r>
              <a:rPr lang="en-GB" sz="1300">
                <a:solidFill>
                  <a:schemeClr val="dk1"/>
                </a:solidFill>
                <a:latin typeface="Lato"/>
                <a:ea typeface="Lato"/>
                <a:cs typeface="Lato"/>
                <a:sym typeface="Lato"/>
              </a:rPr>
              <a:t>Kandungan </a:t>
            </a:r>
            <a:r>
              <a:rPr i="1" lang="en-GB" sz="1300">
                <a:solidFill>
                  <a:schemeClr val="dk1"/>
                </a:solidFill>
                <a:latin typeface="Lato"/>
                <a:ea typeface="Lato"/>
                <a:cs typeface="Lato"/>
                <a:sym typeface="Lato"/>
              </a:rPr>
              <a:t>Particulate Matter</a:t>
            </a:r>
            <a:r>
              <a:rPr lang="en-GB" sz="1300">
                <a:solidFill>
                  <a:schemeClr val="dk1"/>
                </a:solidFill>
                <a:latin typeface="Lato"/>
                <a:ea typeface="Lato"/>
                <a:cs typeface="Lato"/>
                <a:sym typeface="Lato"/>
              </a:rPr>
              <a:t>(PM) 2.5</a:t>
            </a:r>
            <a:r>
              <a:rPr b="0" lang="en-GB" sz="1300">
                <a:solidFill>
                  <a:schemeClr val="accent1"/>
                </a:solidFill>
                <a:latin typeface="Lato"/>
                <a:ea typeface="Lato"/>
                <a:cs typeface="Lato"/>
                <a:sym typeface="Lato"/>
              </a:rPr>
              <a:t> pada Udara di Seoul dalam Periode 2017-2019</a:t>
            </a:r>
            <a:endParaRPr sz="2700">
              <a:latin typeface="Lato"/>
              <a:ea typeface="Lato"/>
              <a:cs typeface="Lato"/>
              <a:sym typeface="Lato"/>
            </a:endParaRPr>
          </a:p>
        </p:txBody>
      </p:sp>
      <p:sp>
        <p:nvSpPr>
          <p:cNvPr id="247" name="Google Shape;247;p26">
            <a:hlinkClick action="ppaction://hlinksldjump" r:id="rId3"/>
          </p:cNvPr>
          <p:cNvSpPr/>
          <p:nvPr/>
        </p:nvSpPr>
        <p:spPr>
          <a:xfrm>
            <a:off x="8592425" y="152975"/>
            <a:ext cx="257100" cy="187200"/>
          </a:xfrm>
          <a:prstGeom prst="rect">
            <a:avLst/>
          </a:prstGeom>
          <a:no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